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7" r:id="rId3"/>
    <p:sldId id="272" r:id="rId4"/>
    <p:sldId id="274" r:id="rId5"/>
    <p:sldId id="275" r:id="rId6"/>
    <p:sldId id="276" r:id="rId7"/>
    <p:sldId id="277"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356775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28157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92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243256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299826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160950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337759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302822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288368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67756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DA836B-3989-4540-8444-D1178D7BE0E4}" type="datetimeFigureOut">
              <a:rPr lang="en-US" smtClean="0"/>
              <a:t>29-Apr-20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9260AC-09CC-48C9-AE41-5E7C40F8CAEF}" type="slidenum">
              <a:rPr lang="en-US" smtClean="0"/>
              <a:t>‹#›</a:t>
            </a:fld>
            <a:endParaRPr lang="en-US" dirty="0"/>
          </a:p>
        </p:txBody>
      </p:sp>
    </p:spTree>
    <p:extLst>
      <p:ext uri="{BB962C8B-B14F-4D97-AF65-F5344CB8AC3E}">
        <p14:creationId xmlns:p14="http://schemas.microsoft.com/office/powerpoint/2010/main" val="5690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A836B-3989-4540-8444-D1178D7BE0E4}" type="datetimeFigureOut">
              <a:rPr lang="en-US" smtClean="0"/>
              <a:t>29-Apr-20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260AC-09CC-48C9-AE41-5E7C40F8CAEF}" type="slidenum">
              <a:rPr lang="en-US" smtClean="0"/>
              <a:t>‹#›</a:t>
            </a:fld>
            <a:endParaRPr lang="en-US" dirty="0"/>
          </a:p>
        </p:txBody>
      </p:sp>
    </p:spTree>
    <p:extLst>
      <p:ext uri="{BB962C8B-B14F-4D97-AF65-F5344CB8AC3E}">
        <p14:creationId xmlns:p14="http://schemas.microsoft.com/office/powerpoint/2010/main" val="314220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Писмени задатак </a:t>
            </a:r>
            <a:endParaRPr lang="en-US" dirty="0"/>
          </a:p>
        </p:txBody>
      </p:sp>
      <p:sp>
        <p:nvSpPr>
          <p:cNvPr id="3" name="Subtitle 2"/>
          <p:cNvSpPr>
            <a:spLocks noGrp="1"/>
          </p:cNvSpPr>
          <p:nvPr>
            <p:ph type="subTitle" idx="1"/>
          </p:nvPr>
        </p:nvSpPr>
        <p:spPr/>
        <p:txBody>
          <a:bodyPr>
            <a:normAutofit/>
          </a:bodyPr>
          <a:lstStyle/>
          <a:p>
            <a:r>
              <a:rPr lang="sr-Latn-RS" sz="6600" dirty="0" smtClean="0"/>
              <a:t>Star Wars</a:t>
            </a:r>
            <a:endParaRPr lang="en-US" sz="6600" dirty="0"/>
          </a:p>
        </p:txBody>
      </p:sp>
    </p:spTree>
    <p:extLst>
      <p:ext uri="{BB962C8B-B14F-4D97-AF65-F5344CB8AC3E}">
        <p14:creationId xmlns:p14="http://schemas.microsoft.com/office/powerpoint/2010/main" val="41178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Ученици преко гугл учионице у договорено време добијају задатак који раде 90 минута.</a:t>
            </a:r>
            <a:endParaRPr lang="en-US" dirty="0"/>
          </a:p>
        </p:txBody>
      </p:sp>
      <p:sp>
        <p:nvSpPr>
          <p:cNvPr id="3" name="Content Placeholder 2"/>
          <p:cNvSpPr>
            <a:spLocks noGrp="1"/>
          </p:cNvSpPr>
          <p:nvPr>
            <p:ph sz="half" idx="1"/>
          </p:nvPr>
        </p:nvSpPr>
        <p:spPr/>
        <p:txBody>
          <a:bodyPr/>
          <a:lstStyle/>
          <a:p>
            <a:r>
              <a:rPr lang="sr-Cyrl-RS" dirty="0" smtClean="0"/>
              <a:t>Тему </a:t>
            </a:r>
            <a:r>
              <a:rPr lang="sr-Cyrl-RS" dirty="0" smtClean="0"/>
              <a:t>задатка </a:t>
            </a:r>
            <a:r>
              <a:rPr lang="sr-Cyrl-RS" dirty="0" smtClean="0"/>
              <a:t>су</a:t>
            </a:r>
            <a:r>
              <a:rPr lang="sr-Cyrl-RS" dirty="0" smtClean="0"/>
              <a:t> одабрали ученици.</a:t>
            </a:r>
          </a:p>
          <a:p>
            <a:r>
              <a:rPr lang="sr-Cyrl-RS" dirty="0" smtClean="0"/>
              <a:t>Циљ </a:t>
            </a:r>
            <a:r>
              <a:rPr lang="sr-Cyrl-RS" dirty="0" smtClean="0"/>
              <a:t>је </a:t>
            </a:r>
            <a:r>
              <a:rPr lang="sr-Cyrl-RS" dirty="0"/>
              <a:t>да </a:t>
            </a:r>
            <a:r>
              <a:rPr lang="sr-Cyrl-RS" dirty="0" smtClean="0"/>
              <a:t>ученици у </a:t>
            </a:r>
            <a:r>
              <a:rPr lang="sr-Cyrl-RS" dirty="0"/>
              <a:t>реалним ситуацијама тимски </a:t>
            </a:r>
            <a:r>
              <a:rPr lang="sr-Cyrl-RS" dirty="0" smtClean="0"/>
              <a:t>решавају проблеме и развијају </a:t>
            </a:r>
            <a:r>
              <a:rPr lang="sr-Cyrl-RS" dirty="0" smtClean="0"/>
              <a:t>критичко мишљење.</a:t>
            </a:r>
            <a:endParaRPr lang="en-US" dirty="0"/>
          </a:p>
          <a:p>
            <a:endParaRPr lang="en-US" dirty="0"/>
          </a:p>
        </p:txBody>
      </p:sp>
      <p:sp>
        <p:nvSpPr>
          <p:cNvPr id="4" name="Content Placeholder 3"/>
          <p:cNvSpPr>
            <a:spLocks noGrp="1"/>
          </p:cNvSpPr>
          <p:nvPr>
            <p:ph sz="half" idx="2"/>
          </p:nvPr>
        </p:nvSpPr>
        <p:spPr/>
        <p:txBody>
          <a:bodyPr/>
          <a:lstStyle/>
          <a:p>
            <a:r>
              <a:rPr lang="sr-Cyrl-RS" dirty="0" smtClean="0"/>
              <a:t>Истражују , прикупљају и обрађују потребне податке за решавање овог проблема.</a:t>
            </a:r>
          </a:p>
          <a:p>
            <a:r>
              <a:rPr lang="sr-Cyrl-RS" dirty="0" smtClean="0"/>
              <a:t>Кроз задатак се развијају здравствене компетенције, сарадња, дигиталне компетенције.</a:t>
            </a:r>
            <a:endParaRPr lang="en-US" dirty="0"/>
          </a:p>
        </p:txBody>
      </p:sp>
    </p:spTree>
    <p:extLst>
      <p:ext uri="{BB962C8B-B14F-4D97-AF65-F5344CB8AC3E}">
        <p14:creationId xmlns:p14="http://schemas.microsoft.com/office/powerpoint/2010/main" val="414801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10515600" cy="1758421"/>
          </a:xfrm>
        </p:spPr>
        <p:txBody>
          <a:bodyPr>
            <a:normAutofit/>
          </a:bodyPr>
          <a:lstStyle/>
          <a:p>
            <a:r>
              <a:rPr lang="sr-Latn-RS" sz="2400" dirty="0">
                <a:latin typeface="Times New Roman" panose="02020603050405020304" pitchFamily="18" charset="0"/>
                <a:cs typeface="Times New Roman" panose="02020603050405020304" pitchFamily="18" charset="0"/>
              </a:rPr>
              <a:t>„</a:t>
            </a:r>
            <a:r>
              <a:rPr lang="sr-Cyrl-RS" sz="2400" dirty="0">
                <a:latin typeface="Times New Roman" panose="02020603050405020304" pitchFamily="18" charset="0"/>
                <a:cs typeface="Times New Roman" panose="02020603050405020304" pitchFamily="18" charset="0"/>
              </a:rPr>
              <a:t>Да успешно решите овај писмени спремни ви јесте. Да страха ви немате математички </a:t>
            </a:r>
            <a:r>
              <a:rPr lang="sr-Cyrl-RS" sz="2400" dirty="0" smtClean="0">
                <a:latin typeface="Times New Roman" panose="02020603050405020304" pitchFamily="18" charset="0"/>
                <a:cs typeface="Times New Roman" panose="02020603050405020304" pitchFamily="18" charset="0"/>
              </a:rPr>
              <a:t>тренирани сте</a:t>
            </a:r>
            <a:r>
              <a:rPr lang="sr-Cyrl-RS" sz="2400" dirty="0">
                <a:latin typeface="Times New Roman" panose="02020603050405020304" pitchFamily="18" charset="0"/>
                <a:cs typeface="Times New Roman" panose="02020603050405020304" pitchFamily="18" charset="0"/>
              </a:rPr>
              <a:t>. Страх је пут до тамне стране.</a:t>
            </a:r>
            <a:r>
              <a:rPr lang="sr-Latn-R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lvl="0" indent="0" algn="ctr">
              <a:buNone/>
            </a:pPr>
            <a:r>
              <a:rPr lang="sr-Cyrl-RS" altLang="zh-CN" sz="1400" b="1"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НА СВА ПИТАЊА КОЈА СЛЕДЕ ОДГОВОРЕ ТРЕБА ДЕТАЉНО ОБРАЗЛОЖИТИ!!!</a:t>
            </a:r>
            <a:endParaRPr kumimoji="0" lang="en-US" altLang="zh-CN" sz="14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p>
            <a:pPr marL="0" indent="0">
              <a:buNone/>
            </a:pPr>
            <a:r>
              <a:rPr lang="sr-Cyrl-RS" sz="1400" dirty="0">
                <a:solidFill>
                  <a:schemeClr val="accent1"/>
                </a:solidFill>
                <a:latin typeface="Times New Roman" panose="02020603050405020304" pitchFamily="18" charset="0"/>
                <a:cs typeface="Times New Roman" panose="02020603050405020304" pitchFamily="18" charset="0"/>
              </a:rPr>
              <a:t>Радите у групи и користите интернет. Ако је доказ ваш</a:t>
            </a:r>
            <a:r>
              <a:rPr lang="sr-Latn-RS" sz="1400" dirty="0">
                <a:solidFill>
                  <a:schemeClr val="accent1"/>
                </a:solidFill>
                <a:latin typeface="Times New Roman" panose="02020603050405020304" pitchFamily="18" charset="0"/>
                <a:cs typeface="Times New Roman" panose="02020603050405020304" pitchFamily="18" charset="0"/>
              </a:rPr>
              <a:t>e</a:t>
            </a:r>
            <a:r>
              <a:rPr lang="sr-Cyrl-RS" sz="1400" dirty="0">
                <a:solidFill>
                  <a:schemeClr val="accent1"/>
                </a:solidFill>
                <a:latin typeface="Times New Roman" panose="02020603050405020304" pitchFamily="18" charset="0"/>
                <a:cs typeface="Times New Roman" panose="02020603050405020304" pitchFamily="18" charset="0"/>
              </a:rPr>
              <a:t>г одговор</a:t>
            </a:r>
            <a:r>
              <a:rPr lang="sr-Latn-RS" sz="1400" dirty="0">
                <a:solidFill>
                  <a:schemeClr val="accent1"/>
                </a:solidFill>
                <a:latin typeface="Times New Roman" panose="02020603050405020304" pitchFamily="18" charset="0"/>
                <a:cs typeface="Times New Roman" panose="02020603050405020304" pitchFamily="18" charset="0"/>
              </a:rPr>
              <a:t>a</a:t>
            </a:r>
            <a:r>
              <a:rPr lang="sr-Cyrl-RS" sz="1400" dirty="0">
                <a:solidFill>
                  <a:schemeClr val="accent1"/>
                </a:solidFill>
                <a:latin typeface="Times New Roman" panose="02020603050405020304" pitchFamily="18" charset="0"/>
                <a:cs typeface="Times New Roman" panose="02020603050405020304" pitchFamily="18" charset="0"/>
              </a:rPr>
              <a:t> на интернету, обавезно наведите адресу на којој се доказ налази. Што боље образложите свој одговор добићете више бодова</a:t>
            </a:r>
            <a:r>
              <a:rPr lang="sr-Cyrl-RS" sz="1400" dirty="0">
                <a:solidFill>
                  <a:schemeClr val="accent1">
                    <a:lumMod val="50000"/>
                  </a:schemeClr>
                </a:solidFill>
                <a:latin typeface="Times New Roman" panose="02020603050405020304" pitchFamily="18" charset="0"/>
                <a:cs typeface="Times New Roman" panose="02020603050405020304" pitchFamily="18" charset="0"/>
              </a:rPr>
              <a:t>.</a:t>
            </a:r>
            <a:endParaRPr lang="en-US" sz="14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sr-Cyrl-RS" sz="1400" b="1" dirty="0">
                <a:latin typeface="Times New Roman" panose="02020603050405020304" pitchFamily="18" charset="0"/>
                <a:cs typeface="Times New Roman" panose="02020603050405020304" pitchFamily="18" charset="0"/>
              </a:rPr>
              <a:t>Питање 1 (1 бод): </a:t>
            </a:r>
            <a:r>
              <a:rPr lang="sr-Cyrl-RS" sz="1400" dirty="0">
                <a:latin typeface="Times New Roman" panose="02020603050405020304" pitchFamily="18" charset="0"/>
                <a:cs typeface="Times New Roman" panose="02020603050405020304" pitchFamily="18" charset="0"/>
              </a:rPr>
              <a:t>Који вам се лик из </a:t>
            </a:r>
            <a:r>
              <a:rPr lang="sr-Cyrl-RS" sz="1400" i="1" dirty="0">
                <a:latin typeface="Times New Roman" panose="02020603050405020304" pitchFamily="18" charset="0"/>
                <a:cs typeface="Times New Roman" panose="02020603050405020304" pitchFamily="18" charset="0"/>
              </a:rPr>
              <a:t>Ратова звезда</a:t>
            </a:r>
            <a:r>
              <a:rPr lang="sr-Cyrl-RS" sz="1400" dirty="0">
                <a:latin typeface="Times New Roman" panose="02020603050405020304" pitchFamily="18" charset="0"/>
                <a:cs typeface="Times New Roman" panose="02020603050405020304" pitchFamily="18" charset="0"/>
              </a:rPr>
              <a:t> обраћа на почетку овог теста</a:t>
            </a:r>
            <a:r>
              <a:rPr lang="sr-Cyrl-RS" sz="1400" dirty="0" smtClean="0">
                <a:latin typeface="Times New Roman" panose="02020603050405020304" pitchFamily="18" charset="0"/>
                <a:cs typeface="Times New Roman" panose="02020603050405020304" pitchFamily="18" charset="0"/>
              </a:rPr>
              <a:t>?</a:t>
            </a:r>
          </a:p>
          <a:p>
            <a:pPr marL="0" indent="0">
              <a:buNone/>
            </a:pPr>
            <a:r>
              <a:rPr lang="sr-Cyrl-RS" sz="1400" b="1" dirty="0">
                <a:latin typeface="Times New Roman" panose="02020603050405020304" pitchFamily="18" charset="0"/>
                <a:cs typeface="Times New Roman" panose="02020603050405020304" pitchFamily="18" charset="0"/>
              </a:rPr>
              <a:t>Питање 2 (2 бода):</a:t>
            </a:r>
            <a:r>
              <a:rPr lang="sr-Cyrl-RS" sz="1400" dirty="0">
                <a:latin typeface="Times New Roman" panose="02020603050405020304" pitchFamily="18" charset="0"/>
                <a:cs typeface="Times New Roman" panose="02020603050405020304" pitchFamily="18" charset="0"/>
              </a:rPr>
              <a:t> Колико пута је висина лика из питања 1 већа или мања од просечне висине чланова ваше групе?</a:t>
            </a:r>
            <a:endParaRPr lang="en-US" sz="1400" dirty="0">
              <a:latin typeface="Times New Roman" panose="02020603050405020304" pitchFamily="18" charset="0"/>
              <a:cs typeface="Times New Roman" panose="02020603050405020304" pitchFamily="18" charset="0"/>
            </a:endParaRPr>
          </a:p>
          <a:p>
            <a:pPr marL="0" indent="0">
              <a:buNone/>
            </a:pPr>
            <a:r>
              <a:rPr lang="sr-Cyrl-RS" sz="1400" dirty="0">
                <a:solidFill>
                  <a:schemeClr val="accent1"/>
                </a:solidFill>
                <a:latin typeface="Times New Roman" panose="02020603050405020304" pitchFamily="18" charset="0"/>
                <a:cs typeface="Times New Roman" panose="02020603050405020304" pitchFamily="18" charset="0"/>
              </a:rPr>
              <a:t>У последњим епизодама, по мишљењу многих, најупечатљивији ликови били су Кајло Рен (Бен Соло) и Реј Скајвокер. Њих двоје су и интересантног изгледа лица и грађе тела. </a:t>
            </a:r>
            <a:endParaRPr lang="en-US" sz="1400" dirty="0">
              <a:solidFill>
                <a:schemeClr val="accent1"/>
              </a:solidFill>
              <a:latin typeface="Times New Roman" panose="02020603050405020304" pitchFamily="18" charset="0"/>
              <a:cs typeface="Times New Roman" panose="02020603050405020304" pitchFamily="18" charset="0"/>
            </a:endParaRPr>
          </a:p>
          <a:p>
            <a:pPr marL="0" indent="0">
              <a:buNone/>
            </a:pPr>
            <a:r>
              <a:rPr lang="sr-Cyrl-RS" sz="1400" b="1" dirty="0">
                <a:latin typeface="Times New Roman" panose="02020603050405020304" pitchFamily="18" charset="0"/>
                <a:cs typeface="Times New Roman" panose="02020603050405020304" pitchFamily="18" charset="0"/>
              </a:rPr>
              <a:t>Питање 3 (2 бода): </a:t>
            </a:r>
            <a:r>
              <a:rPr lang="sr-Cyrl-RS" sz="1400" dirty="0">
                <a:latin typeface="Times New Roman" panose="02020603050405020304" pitchFamily="18" charset="0"/>
                <a:cs typeface="Times New Roman" panose="02020603050405020304" pitchFamily="18" charset="0"/>
              </a:rPr>
              <a:t>Да ли су на основу индекса телесне масе ова два лика нормалне телесне грађе</a:t>
            </a:r>
            <a:r>
              <a:rPr lang="sr-Cyrl-RS" sz="1400" dirty="0" smtClean="0">
                <a:latin typeface="Times New Roman" panose="02020603050405020304" pitchFamily="18" charset="0"/>
                <a:cs typeface="Times New Roman" panose="02020603050405020304" pitchFamily="18" charset="0"/>
              </a:rPr>
              <a:t>?</a:t>
            </a:r>
          </a:p>
          <a:p>
            <a:pPr marL="0" indent="0">
              <a:buNone/>
            </a:pPr>
            <a:r>
              <a:rPr lang="sr-Cyrl-RS" sz="1400" dirty="0">
                <a:solidFill>
                  <a:schemeClr val="accent1"/>
                </a:solidFill>
                <a:latin typeface="Times New Roman" panose="02020603050405020304" pitchFamily="18" charset="0"/>
                <a:cs typeface="Times New Roman" panose="02020603050405020304" pitchFamily="18" charset="0"/>
              </a:rPr>
              <a:t>Ратови звезда су познати по моћним свемирским бродовима. Један такав брод, Фулминатрикс је направила компанија „Куат-Ентрала инжењерство“ („Kuat-Entralla Engineering“) за потребе Првог реда. Попречни пресек тог брода је троугао.</a:t>
            </a:r>
            <a:endParaRPr lang="en-US" sz="1400" dirty="0">
              <a:solidFill>
                <a:schemeClr val="accent1"/>
              </a:solidFill>
              <a:latin typeface="Times New Roman" panose="02020603050405020304" pitchFamily="18" charset="0"/>
              <a:cs typeface="Times New Roman" panose="02020603050405020304" pitchFamily="18" charset="0"/>
            </a:endParaRPr>
          </a:p>
          <a:p>
            <a:pPr marL="0" indent="0">
              <a:buNone/>
            </a:pPr>
            <a:r>
              <a:rPr lang="sr-Cyrl-RS" sz="1500" b="1" dirty="0">
                <a:latin typeface="Times New Roman" panose="02020603050405020304" pitchFamily="18" charset="0"/>
                <a:cs typeface="Times New Roman" panose="02020603050405020304" pitchFamily="18" charset="0"/>
              </a:rPr>
              <a:t>Питање 4 (2 бода): </a:t>
            </a:r>
            <a:r>
              <a:rPr lang="sr-Cyrl-RS" sz="1500" dirty="0">
                <a:latin typeface="Times New Roman" panose="02020603050405020304" pitchFamily="18" charset="0"/>
                <a:cs typeface="Times New Roman" panose="02020603050405020304" pitchFamily="18" charset="0"/>
              </a:rPr>
              <a:t>Конструишите у Геогебри троугао који по димензијама одговара стварним димензијама Фулминатрикса.</a:t>
            </a:r>
            <a:endParaRPr lang="en-US" sz="1500" dirty="0">
              <a:latin typeface="Times New Roman" panose="02020603050405020304" pitchFamily="18" charset="0"/>
              <a:cs typeface="Times New Roman" panose="02020603050405020304" pitchFamily="18" charset="0"/>
            </a:endParaRPr>
          </a:p>
          <a:p>
            <a:pPr marL="0" indent="0">
              <a:buNone/>
            </a:pPr>
            <a:r>
              <a:rPr lang="sr-Cyrl-RS" sz="1500" dirty="0">
                <a:solidFill>
                  <a:schemeClr val="accent1"/>
                </a:solidFill>
                <a:latin typeface="Times New Roman" panose="02020603050405020304" pitchFamily="18" charset="0"/>
                <a:cs typeface="Times New Roman" panose="02020603050405020304" pitchFamily="18" charset="0"/>
              </a:rPr>
              <a:t>У једном тренутку у једном Фулминатриксу били су Кајло Рен, генерал Армитаж Хукс и капетаница Фазма, сви на истом нивоу. То значи да можете да их видите као тачке у троуглу из претходног питања. Кајло Рен се налазио у тежишту троугла због равнотеже са силом. Генерал Хукс се налазио у тачки која једнако удаљена од свих темена троугла, јер је сматрао да тако има најбољу контролу над бродом. Фазма се налазила једнако удаљена од свих страница троугла, јер тако може брзо да дође до сваке своје јединице сторм трупера које су биле распоређене дуж старница троугла.</a:t>
            </a:r>
            <a:endParaRPr lang="en-US" sz="1500" dirty="0">
              <a:solidFill>
                <a:schemeClr val="accent1"/>
              </a:solidFill>
              <a:latin typeface="Times New Roman" panose="02020603050405020304" pitchFamily="18" charset="0"/>
              <a:cs typeface="Times New Roman" panose="02020603050405020304" pitchFamily="18" charset="0"/>
            </a:endParaRPr>
          </a:p>
          <a:p>
            <a:pPr marL="0" indent="0">
              <a:buNone/>
            </a:pPr>
            <a:r>
              <a:rPr lang="sr-Cyrl-RS" sz="1500" b="1" dirty="0">
                <a:latin typeface="Times New Roman" panose="02020603050405020304" pitchFamily="18" charset="0"/>
                <a:cs typeface="Times New Roman" panose="02020603050405020304" pitchFamily="18" charset="0"/>
              </a:rPr>
              <a:t>Питање 5 (2 бода): </a:t>
            </a:r>
            <a:r>
              <a:rPr lang="sr-Cyrl-RS" sz="1500" dirty="0">
                <a:latin typeface="Times New Roman" panose="02020603050405020304" pitchFamily="18" charset="0"/>
                <a:cs typeface="Times New Roman" panose="02020603050405020304" pitchFamily="18" charset="0"/>
              </a:rPr>
              <a:t>Обележите у троуглу из претходног питања тачке у којима се налазе Рен, Хукс и Фазма?</a:t>
            </a:r>
            <a:endParaRPr lang="en-US" sz="1500" dirty="0">
              <a:latin typeface="Times New Roman" panose="02020603050405020304" pitchFamily="18" charset="0"/>
              <a:cs typeface="Times New Roman" panose="02020603050405020304" pitchFamily="18" charset="0"/>
            </a:endParaRPr>
          </a:p>
          <a:p>
            <a:pPr marL="0" indent="0">
              <a:buNone/>
            </a:pPr>
            <a:r>
              <a:rPr lang="sr-Cyrl-RS" sz="1500" b="1" dirty="0">
                <a:solidFill>
                  <a:schemeClr val="accent1"/>
                </a:solidFill>
                <a:latin typeface="Times New Roman" panose="02020603050405020304" pitchFamily="18" charset="0"/>
                <a:cs typeface="Times New Roman" panose="02020603050405020304" pitchFamily="18" charset="0"/>
              </a:rPr>
              <a:t>Срећно и нека </a:t>
            </a:r>
            <a:r>
              <a:rPr lang="sr-Cyrl-RS" sz="1500" b="1" dirty="0" smtClean="0">
                <a:solidFill>
                  <a:schemeClr val="accent1"/>
                </a:solidFill>
                <a:latin typeface="Times New Roman" panose="02020603050405020304" pitchFamily="18" charset="0"/>
                <a:cs typeface="Times New Roman" panose="02020603050405020304" pitchFamily="18" charset="0"/>
              </a:rPr>
              <a:t>мудрост</a:t>
            </a:r>
            <a:r>
              <a:rPr lang="sr-Cyrl-RS" sz="1500" b="1" dirty="0" smtClean="0">
                <a:solidFill>
                  <a:schemeClr val="accent1"/>
                </a:solidFill>
                <a:latin typeface="Times New Roman" panose="02020603050405020304" pitchFamily="18" charset="0"/>
                <a:cs typeface="Times New Roman" panose="02020603050405020304" pitchFamily="18" charset="0"/>
              </a:rPr>
              <a:t> </a:t>
            </a:r>
            <a:r>
              <a:rPr lang="sr-Cyrl-RS" sz="1500" b="1" dirty="0">
                <a:solidFill>
                  <a:schemeClr val="accent1"/>
                </a:solidFill>
                <a:latin typeface="Times New Roman" panose="02020603050405020304" pitchFamily="18" charset="0"/>
                <a:cs typeface="Times New Roman" panose="02020603050405020304" pitchFamily="18" charset="0"/>
              </a:rPr>
              <a:t>буде са вама!!!</a:t>
            </a:r>
            <a:endParaRPr lang="en-US" sz="1500" dirty="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pic>
        <p:nvPicPr>
          <p:cNvPr id="716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3093" y="877776"/>
            <a:ext cx="1569507" cy="9478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31800" y="386434"/>
            <a:ext cx="2535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698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Вредновање</a:t>
            </a:r>
            <a:endParaRPr lang="en-US" dirty="0"/>
          </a:p>
        </p:txBody>
      </p:sp>
      <p:sp>
        <p:nvSpPr>
          <p:cNvPr id="3" name="Content Placeholder 2"/>
          <p:cNvSpPr>
            <a:spLocks noGrp="1"/>
          </p:cNvSpPr>
          <p:nvPr>
            <p:ph sz="half" idx="1"/>
          </p:nvPr>
        </p:nvSpPr>
        <p:spPr/>
        <p:txBody>
          <a:bodyPr/>
          <a:lstStyle/>
          <a:p>
            <a:r>
              <a:rPr lang="sr-Cyrl-RS" dirty="0" smtClean="0"/>
              <a:t>Тест је нормиран и критеријум за једну оцену је познат ученицима у време решавања задатка.</a:t>
            </a:r>
          </a:p>
          <a:p>
            <a:r>
              <a:rPr lang="sr-Cyrl-RS" dirty="0" smtClean="0"/>
              <a:t>Ученици процењују остварени број бодова на сваком питању и оцену коју су заслужили.</a:t>
            </a:r>
          </a:p>
          <a:p>
            <a:endParaRPr lang="sr-Cyrl-RS" dirty="0" smtClean="0"/>
          </a:p>
          <a:p>
            <a:endParaRPr lang="sr-Cyrl-RS" dirty="0" smtClean="0"/>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412074223"/>
              </p:ext>
            </p:extLst>
          </p:nvPr>
        </p:nvGraphicFramePr>
        <p:xfrm>
          <a:off x="6172200" y="1825625"/>
          <a:ext cx="5181600" cy="22250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569118397"/>
                    </a:ext>
                  </a:extLst>
                </a:gridCol>
                <a:gridCol w="2590800">
                  <a:extLst>
                    <a:ext uri="{9D8B030D-6E8A-4147-A177-3AD203B41FA5}">
                      <a16:colId xmlns:a16="http://schemas.microsoft.com/office/drawing/2014/main" val="1502317445"/>
                    </a:ext>
                  </a:extLst>
                </a:gridCol>
              </a:tblGrid>
              <a:tr h="370840">
                <a:tc>
                  <a:txBody>
                    <a:bodyPr/>
                    <a:lstStyle/>
                    <a:p>
                      <a:pPr algn="ctr">
                        <a:spcAft>
                          <a:spcPts val="0"/>
                        </a:spcAft>
                      </a:pPr>
                      <a:r>
                        <a:rPr lang="sr-Cyrl-RS" sz="1100" kern="150" dirty="0">
                          <a:effectLst/>
                        </a:rPr>
                        <a:t>Број бодова</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Cyrl-RS" sz="1100" kern="150" dirty="0">
                          <a:effectLst/>
                        </a:rPr>
                        <a:t>Оцена</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2851138507"/>
                  </a:ext>
                </a:extLst>
              </a:tr>
              <a:tr h="370840">
                <a:tc>
                  <a:txBody>
                    <a:bodyPr/>
                    <a:lstStyle/>
                    <a:p>
                      <a:pPr algn="ctr">
                        <a:spcAft>
                          <a:spcPts val="0"/>
                        </a:spcAft>
                      </a:pPr>
                      <a:r>
                        <a:rPr lang="sr-Cyrl-RS" sz="1100" kern="150" dirty="0">
                          <a:effectLst/>
                        </a:rPr>
                        <a:t>9</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Cyrl-RS" sz="1100" kern="150">
                          <a:effectLst/>
                        </a:rPr>
                        <a:t>5, 5</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303955312"/>
                  </a:ext>
                </a:extLst>
              </a:tr>
              <a:tr h="370840">
                <a:tc>
                  <a:txBody>
                    <a:bodyPr/>
                    <a:lstStyle/>
                    <a:p>
                      <a:pPr algn="ctr">
                        <a:spcAft>
                          <a:spcPts val="0"/>
                        </a:spcAft>
                      </a:pPr>
                      <a:r>
                        <a:rPr lang="sr-Cyrl-RS" sz="1100" kern="150" dirty="0">
                          <a:effectLst/>
                        </a:rPr>
                        <a:t>7 или 8</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Cyrl-RS" sz="1100" kern="150">
                          <a:effectLst/>
                        </a:rPr>
                        <a:t>5</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3263376395"/>
                  </a:ext>
                </a:extLst>
              </a:tr>
              <a:tr h="370840">
                <a:tc>
                  <a:txBody>
                    <a:bodyPr/>
                    <a:lstStyle/>
                    <a:p>
                      <a:pPr algn="ctr">
                        <a:spcAft>
                          <a:spcPts val="0"/>
                        </a:spcAft>
                      </a:pPr>
                      <a:r>
                        <a:rPr lang="sr-Cyrl-RS" sz="1100" kern="150" dirty="0">
                          <a:effectLst/>
                        </a:rPr>
                        <a:t>5или 6</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Cyrl-RS" sz="1100" kern="150">
                          <a:effectLst/>
                        </a:rPr>
                        <a:t>4</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1403699667"/>
                  </a:ext>
                </a:extLst>
              </a:tr>
              <a:tr h="370840">
                <a:tc>
                  <a:txBody>
                    <a:bodyPr/>
                    <a:lstStyle/>
                    <a:p>
                      <a:pPr algn="ctr">
                        <a:spcAft>
                          <a:spcPts val="0"/>
                        </a:spcAft>
                      </a:pPr>
                      <a:r>
                        <a:rPr lang="sr-Cyrl-RS" sz="1100" kern="150" dirty="0">
                          <a:effectLst/>
                        </a:rPr>
                        <a:t>3 или 4</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Cyrl-RS" sz="1100" kern="150">
                          <a:effectLst/>
                        </a:rPr>
                        <a:t>3</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2152297727"/>
                  </a:ext>
                </a:extLst>
              </a:tr>
              <a:tr h="370840">
                <a:tc>
                  <a:txBody>
                    <a:bodyPr/>
                    <a:lstStyle/>
                    <a:p>
                      <a:pPr algn="ctr">
                        <a:spcAft>
                          <a:spcPts val="0"/>
                        </a:spcAft>
                      </a:pPr>
                      <a:r>
                        <a:rPr lang="sr-Cyrl-RS" sz="1100" kern="150" dirty="0">
                          <a:effectLst/>
                        </a:rPr>
                        <a:t>2</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tc>
                  <a:txBody>
                    <a:bodyPr/>
                    <a:lstStyle/>
                    <a:p>
                      <a:pPr algn="ctr">
                        <a:spcAft>
                          <a:spcPts val="0"/>
                        </a:spcAft>
                      </a:pPr>
                      <a:r>
                        <a:rPr lang="sr-Latn-RS" sz="1100" kern="150" dirty="0">
                          <a:effectLst/>
                        </a:rPr>
                        <a:t>2</a:t>
                      </a:r>
                      <a:endParaRPr lang="en-US" sz="1200" kern="150" dirty="0">
                        <a:effectLst/>
                        <a:latin typeface="Calibri" panose="020F0502020204030204" pitchFamily="34" charset="0"/>
                        <a:ea typeface="SimSun" panose="02010600030101010101" pitchFamily="2" charset="-122"/>
                        <a:cs typeface="Lucida Sans" panose="020B0602030504020204" pitchFamily="34" charset="0"/>
                      </a:endParaRPr>
                    </a:p>
                  </a:txBody>
                  <a:tcPr marL="68580" marR="68580" marT="0" marB="0"/>
                </a:tc>
                <a:extLst>
                  <a:ext uri="{0D108BD9-81ED-4DB2-BD59-A6C34878D82A}">
                    <a16:rowId xmlns:a16="http://schemas.microsoft.com/office/drawing/2014/main" val="1574994934"/>
                  </a:ext>
                </a:extLst>
              </a:tr>
            </a:tbl>
          </a:graphicData>
        </a:graphic>
      </p:graphicFrame>
    </p:spTree>
    <p:extLst>
      <p:ext uri="{BB962C8B-B14F-4D97-AF65-F5344CB8AC3E}">
        <p14:creationId xmlns:p14="http://schemas.microsoft.com/office/powerpoint/2010/main" val="179981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ctr"/>
            <a:r>
              <a:rPr lang="sr-Cyrl-RS" dirty="0" smtClean="0"/>
              <a:t>Самовредновање</a:t>
            </a:r>
            <a:endParaRPr lang="en-US" dirty="0"/>
          </a:p>
        </p:txBody>
      </p:sp>
      <p:sp>
        <p:nvSpPr>
          <p:cNvPr id="3" name="Content Placeholder 2"/>
          <p:cNvSpPr>
            <a:spLocks noGrp="1"/>
          </p:cNvSpPr>
          <p:nvPr>
            <p:ph sz="half" idx="1"/>
          </p:nvPr>
        </p:nvSpPr>
        <p:spPr>
          <a:xfrm>
            <a:off x="237068" y="2006601"/>
            <a:ext cx="4495800" cy="3916362"/>
          </a:xfrm>
        </p:spPr>
        <p:txBody>
          <a:bodyPr/>
          <a:lstStyle/>
          <a:p>
            <a:pPr marL="0" indent="0" algn="ctr">
              <a:buNone/>
            </a:pPr>
            <a:r>
              <a:rPr lang="sr-Cyrl-RS" dirty="0" smtClean="0"/>
              <a:t>Чек листа</a:t>
            </a:r>
          </a:p>
          <a:p>
            <a:pPr marL="0" indent="0">
              <a:buNone/>
            </a:pPr>
            <a:r>
              <a:rPr lang="sr-Cyrl-RS" dirty="0" smtClean="0"/>
              <a:t>Сваки ученик попуњава чек листу и вреднује рад својих другова из групе.</a:t>
            </a:r>
          </a:p>
          <a:p>
            <a:pPr marL="0" indent="0">
              <a:buNone/>
            </a:pPr>
            <a:r>
              <a:rPr lang="sr-Cyrl-RS" dirty="0" smtClean="0"/>
              <a:t>Чек листа је урађена у екселу ради лакше обраде података.</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77546309"/>
              </p:ext>
            </p:extLst>
          </p:nvPr>
        </p:nvGraphicFramePr>
        <p:xfrm>
          <a:off x="4622801" y="1286938"/>
          <a:ext cx="7569198" cy="5342299"/>
        </p:xfrm>
        <a:graphic>
          <a:graphicData uri="http://schemas.openxmlformats.org/drawingml/2006/table">
            <a:tbl>
              <a:tblPr firstRow="1" bandRow="1">
                <a:tableStyleId>{5C22544A-7EE6-4342-B048-85BDC9FD1C3A}</a:tableStyleId>
              </a:tblPr>
              <a:tblGrid>
                <a:gridCol w="3744036">
                  <a:extLst>
                    <a:ext uri="{9D8B030D-6E8A-4147-A177-3AD203B41FA5}">
                      <a16:colId xmlns:a16="http://schemas.microsoft.com/office/drawing/2014/main" val="4181650410"/>
                    </a:ext>
                  </a:extLst>
                </a:gridCol>
                <a:gridCol w="1275054">
                  <a:extLst>
                    <a:ext uri="{9D8B030D-6E8A-4147-A177-3AD203B41FA5}">
                      <a16:colId xmlns:a16="http://schemas.microsoft.com/office/drawing/2014/main" val="396605746"/>
                    </a:ext>
                  </a:extLst>
                </a:gridCol>
                <a:gridCol w="1275054">
                  <a:extLst>
                    <a:ext uri="{9D8B030D-6E8A-4147-A177-3AD203B41FA5}">
                      <a16:colId xmlns:a16="http://schemas.microsoft.com/office/drawing/2014/main" val="3835525527"/>
                    </a:ext>
                  </a:extLst>
                </a:gridCol>
                <a:gridCol w="1275054">
                  <a:extLst>
                    <a:ext uri="{9D8B030D-6E8A-4147-A177-3AD203B41FA5}">
                      <a16:colId xmlns:a16="http://schemas.microsoft.com/office/drawing/2014/main" val="663592050"/>
                    </a:ext>
                  </a:extLst>
                </a:gridCol>
              </a:tblGrid>
              <a:tr h="392300">
                <a:tc>
                  <a:txBody>
                    <a:bodyPr/>
                    <a:lstStyle/>
                    <a:p>
                      <a:pPr algn="l" fontAlgn="b"/>
                      <a:r>
                        <a:rPr lang="sr-Cyrl-RS" sz="1200" b="0" i="0" u="none" strike="noStrike" dirty="0">
                          <a:solidFill>
                            <a:srgbClr val="000000"/>
                          </a:solidFill>
                          <a:effectLst/>
                          <a:latin typeface="Times New Roman" panose="02020603050405020304" pitchFamily="18" charset="0"/>
                        </a:rPr>
                        <a:t>Ученик/ца:</a:t>
                      </a:r>
                    </a:p>
                  </a:txBody>
                  <a:tcPr marL="7620" marR="7620" marT="7620" marB="0" anchor="b"/>
                </a:tc>
                <a:tc>
                  <a:txBody>
                    <a:bodyPr/>
                    <a:lstStyle/>
                    <a:p>
                      <a:pPr algn="l" fontAlgn="b"/>
                      <a:r>
                        <a:rPr lang="sr-Cyrl-RS" sz="1100" b="0" i="0" u="none" strike="noStrike" dirty="0">
                          <a:solidFill>
                            <a:srgbClr val="000000"/>
                          </a:solidFill>
                          <a:effectLst/>
                          <a:latin typeface="Calibri" panose="020F0502020204030204" pitchFamily="34" charset="0"/>
                        </a:rPr>
                        <a:t>Не слажем се ( 0)</a:t>
                      </a:r>
                    </a:p>
                  </a:txBody>
                  <a:tcPr marL="7620" marR="7620" marT="7620" marB="0" anchor="b"/>
                </a:tc>
                <a:tc>
                  <a:txBody>
                    <a:bodyPr/>
                    <a:lstStyle/>
                    <a:p>
                      <a:pPr algn="l" fontAlgn="b"/>
                      <a:r>
                        <a:rPr lang="sr-Cyrl-RS" sz="1100" b="0" i="0" u="none" strike="noStrike">
                          <a:solidFill>
                            <a:srgbClr val="000000"/>
                          </a:solidFill>
                          <a:effectLst/>
                          <a:latin typeface="Calibri" panose="020F0502020204030204" pitchFamily="34" charset="0"/>
                        </a:rPr>
                        <a:t>Делимично се слажем   ( 0,5 ) </a:t>
                      </a:r>
                    </a:p>
                  </a:txBody>
                  <a:tcPr marL="7620" marR="7620" marT="7620" marB="0" anchor="b"/>
                </a:tc>
                <a:tc>
                  <a:txBody>
                    <a:bodyPr/>
                    <a:lstStyle/>
                    <a:p>
                      <a:pPr algn="l" fontAlgn="b"/>
                      <a:r>
                        <a:rPr lang="ru-RU" sz="1100" b="0" i="0" u="none" strike="noStrike" dirty="0">
                          <a:solidFill>
                            <a:srgbClr val="000000"/>
                          </a:solidFill>
                          <a:effectLst/>
                          <a:latin typeface="Calibri" panose="020F0502020204030204" pitchFamily="34" charset="0"/>
                        </a:rPr>
                        <a:t>У потпуности се слажем  ( 1 )    </a:t>
                      </a:r>
                    </a:p>
                  </a:txBody>
                  <a:tcPr marL="7620" marR="7620" marT="7620" marB="0" anchor="b"/>
                </a:tc>
                <a:extLst>
                  <a:ext uri="{0D108BD9-81ED-4DB2-BD59-A6C34878D82A}">
                    <a16:rowId xmlns:a16="http://schemas.microsoft.com/office/drawing/2014/main" val="2762996650"/>
                  </a:ext>
                </a:extLst>
              </a:tr>
              <a:tr h="411785">
                <a:tc>
                  <a:txBody>
                    <a:bodyPr/>
                    <a:lstStyle/>
                    <a:p>
                      <a:pPr algn="l" fontAlgn="b"/>
                      <a:r>
                        <a:rPr lang="ru-RU" sz="1200" b="0" i="0" u="none" strike="noStrike" dirty="0">
                          <a:solidFill>
                            <a:srgbClr val="000000"/>
                          </a:solidFill>
                          <a:effectLst/>
                          <a:latin typeface="Times New Roman" panose="02020603050405020304" pitchFamily="18" charset="0"/>
                        </a:rPr>
                        <a:t>Усмерен/а и фокусиран/а на задатак</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91641009"/>
                  </a:ext>
                </a:extLst>
              </a:tr>
              <a:tr h="411785">
                <a:tc>
                  <a:txBody>
                    <a:bodyPr/>
                    <a:lstStyle/>
                    <a:p>
                      <a:pPr algn="l" fontAlgn="b"/>
                      <a:r>
                        <a:rPr lang="sr-Cyrl-RS" sz="1200" b="0" i="0" u="none" strike="noStrike">
                          <a:solidFill>
                            <a:srgbClr val="000000"/>
                          </a:solidFill>
                          <a:effectLst/>
                          <a:latin typeface="Times New Roman" panose="02020603050405020304" pitchFamily="18" charset="0"/>
                        </a:rPr>
                        <a:t>Разуме добијене инструкције</a:t>
                      </a:r>
                    </a:p>
                  </a:txBody>
                  <a:tcPr marL="7620" marR="7620" marT="7620" marB="0" anchor="b"/>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6475565"/>
                  </a:ext>
                </a:extLst>
              </a:tr>
              <a:tr h="420364">
                <a:tc>
                  <a:txBody>
                    <a:bodyPr/>
                    <a:lstStyle/>
                    <a:p>
                      <a:pPr algn="l" fontAlgn="b"/>
                      <a:r>
                        <a:rPr lang="ru-RU" sz="1200" b="0" i="0" u="none" strike="noStrike">
                          <a:solidFill>
                            <a:srgbClr val="000000"/>
                          </a:solidFill>
                          <a:effectLst/>
                          <a:latin typeface="Times New Roman" panose="02020603050405020304" pitchFamily="18" charset="0"/>
                        </a:rPr>
                        <a:t>Добијене податке организује у складу са потребама групе</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17297436"/>
                  </a:ext>
                </a:extLst>
              </a:tr>
              <a:tr h="411785">
                <a:tc>
                  <a:txBody>
                    <a:bodyPr/>
                    <a:lstStyle/>
                    <a:p>
                      <a:pPr algn="l" fontAlgn="b"/>
                      <a:r>
                        <a:rPr lang="ru-RU" sz="1200" b="0" i="0" u="none" strike="noStrike">
                          <a:solidFill>
                            <a:srgbClr val="000000"/>
                          </a:solidFill>
                          <a:effectLst/>
                          <a:latin typeface="Times New Roman" panose="02020603050405020304" pitchFamily="18" charset="0"/>
                        </a:rPr>
                        <a:t>Предлаже идеје које помажу групи да дође до решења</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1540641"/>
                  </a:ext>
                </a:extLst>
              </a:tr>
              <a:tr h="411785">
                <a:tc>
                  <a:txBody>
                    <a:bodyPr/>
                    <a:lstStyle/>
                    <a:p>
                      <a:pPr algn="l" fontAlgn="b"/>
                      <a:r>
                        <a:rPr lang="ru-RU" sz="1200" b="0" i="0" u="none" strike="noStrike">
                          <a:solidFill>
                            <a:srgbClr val="000000"/>
                          </a:solidFill>
                          <a:effectLst/>
                          <a:latin typeface="Times New Roman" panose="02020603050405020304" pitchFamily="18" charset="0"/>
                        </a:rPr>
                        <a:t>Води рачуна о редоследу саговорника у разговору</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4162632"/>
                  </a:ext>
                </a:extLst>
              </a:tr>
              <a:tr h="411785">
                <a:tc>
                  <a:txBody>
                    <a:bodyPr/>
                    <a:lstStyle/>
                    <a:p>
                      <a:pPr algn="l" fontAlgn="b"/>
                      <a:r>
                        <a:rPr lang="ru-RU" sz="1200" b="0" i="0" u="none" strike="noStrike">
                          <a:solidFill>
                            <a:srgbClr val="000000"/>
                          </a:solidFill>
                          <a:effectLst/>
                          <a:latin typeface="Times New Roman" panose="02020603050405020304" pitchFamily="18" charset="0"/>
                        </a:rPr>
                        <a:t>Слуша остале саговорнике у групи</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79497150"/>
                  </a:ext>
                </a:extLst>
              </a:tr>
              <a:tr h="411785">
                <a:tc>
                  <a:txBody>
                    <a:bodyPr/>
                    <a:lstStyle/>
                    <a:p>
                      <a:pPr algn="l" fontAlgn="b"/>
                      <a:r>
                        <a:rPr lang="sr-Cyrl-RS" sz="1200" b="0" i="0" u="none" strike="noStrike">
                          <a:solidFill>
                            <a:srgbClr val="000000"/>
                          </a:solidFill>
                          <a:effectLst/>
                          <a:latin typeface="Times New Roman" panose="02020603050405020304" pitchFamily="18" charset="0"/>
                        </a:rPr>
                        <a:t>Користи одговарајући речник</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36646084"/>
                  </a:ext>
                </a:extLst>
              </a:tr>
              <a:tr h="411785">
                <a:tc>
                  <a:txBody>
                    <a:bodyPr/>
                    <a:lstStyle/>
                    <a:p>
                      <a:pPr algn="l" fontAlgn="b"/>
                      <a:r>
                        <a:rPr lang="ru-RU" sz="1200" b="0" i="0" u="none" strike="noStrike">
                          <a:solidFill>
                            <a:srgbClr val="000000"/>
                          </a:solidFill>
                          <a:effectLst/>
                          <a:latin typeface="Times New Roman" panose="02020603050405020304" pitchFamily="18" charset="0"/>
                        </a:rPr>
                        <a:t>Објашњава и дели идеје са другима</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811712"/>
                  </a:ext>
                </a:extLst>
              </a:tr>
              <a:tr h="411785">
                <a:tc>
                  <a:txBody>
                    <a:bodyPr/>
                    <a:lstStyle/>
                    <a:p>
                      <a:pPr algn="l" fontAlgn="b"/>
                      <a:r>
                        <a:rPr lang="sr-Cyrl-RS" sz="1200" b="0" i="0" u="none" strike="noStrike">
                          <a:solidFill>
                            <a:srgbClr val="000000"/>
                          </a:solidFill>
                          <a:effectLst/>
                          <a:latin typeface="Times New Roman" panose="02020603050405020304" pitchFamily="18" charset="0"/>
                        </a:rPr>
                        <a:t>Сврсисходно користи ИКТ</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1237044"/>
                  </a:ext>
                </a:extLst>
              </a:tr>
              <a:tr h="411785">
                <a:tc>
                  <a:txBody>
                    <a:bodyPr/>
                    <a:lstStyle/>
                    <a:p>
                      <a:pPr algn="l" fontAlgn="b"/>
                      <a:r>
                        <a:rPr lang="ru-RU" sz="1200" b="0" i="0" u="none" strike="noStrike">
                          <a:solidFill>
                            <a:srgbClr val="000000"/>
                          </a:solidFill>
                          <a:effectLst/>
                          <a:latin typeface="Times New Roman" panose="02020603050405020304" pitchFamily="18" charset="0"/>
                        </a:rPr>
                        <a:t>Естетика презентовања рада је његова/њена заслуга</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61559423"/>
                  </a:ext>
                </a:extLst>
              </a:tr>
              <a:tr h="411785">
                <a:tc>
                  <a:txBody>
                    <a:bodyPr/>
                    <a:lstStyle/>
                    <a:p>
                      <a:pPr algn="l" fontAlgn="b"/>
                      <a:r>
                        <a:rPr lang="ru-RU" sz="1200" b="0" i="0" u="none" strike="noStrike">
                          <a:solidFill>
                            <a:srgbClr val="000000"/>
                          </a:solidFill>
                          <a:effectLst/>
                          <a:latin typeface="Times New Roman" panose="02020603050405020304" pitchFamily="18" charset="0"/>
                        </a:rPr>
                        <a:t>Проналази решења за дати проблем</a:t>
                      </a: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60468524"/>
                  </a:ext>
                </a:extLst>
              </a:tr>
              <a:tr h="411785">
                <a:tc>
                  <a:txBody>
                    <a:bodyPr/>
                    <a:lstStyle/>
                    <a:p>
                      <a:pPr algn="l" fontAlgn="b"/>
                      <a:r>
                        <a:rPr lang="ru-RU" sz="1200" b="0" i="0" u="none" strike="noStrike" dirty="0">
                          <a:solidFill>
                            <a:srgbClr val="000000"/>
                          </a:solidFill>
                          <a:effectLst/>
                          <a:latin typeface="Times New Roman" panose="02020603050405020304" pitchFamily="18" charset="0"/>
                        </a:rPr>
                        <a:t>Успешно је обавио/ла свој део посла у групи</a:t>
                      </a:r>
                    </a:p>
                  </a:txBody>
                  <a:tcPr marL="7620" marR="7620" marT="7620" marB="0" anchor="b"/>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70403310"/>
                  </a:ext>
                </a:extLst>
              </a:tr>
            </a:tbl>
          </a:graphicData>
        </a:graphic>
      </p:graphicFrame>
    </p:spTree>
    <p:extLst>
      <p:ext uri="{BB962C8B-B14F-4D97-AF65-F5344CB8AC3E}">
        <p14:creationId xmlns:p14="http://schemas.microsoft.com/office/powerpoint/2010/main" val="192407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800" dirty="0" smtClean="0"/>
              <a:t>Трећу оцену даје наставник који води дебату на вибер групи.</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7" y="1626248"/>
            <a:ext cx="2868613" cy="50997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470" y="1601966"/>
            <a:ext cx="2771775" cy="4927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868" y="1626248"/>
            <a:ext cx="2699280" cy="47987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4721" y="1567775"/>
            <a:ext cx="2860146" cy="5084704"/>
          </a:xfrm>
          <a:prstGeom prst="rect">
            <a:avLst/>
          </a:prstGeom>
        </p:spPr>
      </p:pic>
    </p:spTree>
    <p:extLst>
      <p:ext uri="{BB962C8B-B14F-4D97-AF65-F5344CB8AC3E}">
        <p14:creationId xmlns:p14="http://schemas.microsoft.com/office/powerpoint/2010/main" val="90286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13" y="115824"/>
            <a:ext cx="10515600" cy="1325563"/>
          </a:xfrm>
        </p:spPr>
        <p:txBody>
          <a:bodyPr>
            <a:normAutofit/>
          </a:bodyPr>
          <a:lstStyle/>
          <a:p>
            <a:r>
              <a:rPr lang="sr-Cyrl-RS" sz="3200" dirty="0" smtClean="0">
                <a:latin typeface="Times New Roman" panose="02020603050405020304" pitchFamily="18" charset="0"/>
                <a:cs typeface="Times New Roman" panose="02020603050405020304" pitchFamily="18" charset="0"/>
              </a:rPr>
              <a:t>Ученици аргументима поткрепљују своја мишљења у дебати. Приказују изворе из којих су узели податке.</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1441387"/>
            <a:ext cx="2833688" cy="503766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638" y="1484661"/>
            <a:ext cx="2809346" cy="49943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971" y="1363131"/>
            <a:ext cx="3266547" cy="58071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4518" y="1378184"/>
            <a:ext cx="3258079" cy="5792141"/>
          </a:xfrm>
          <a:prstGeom prst="rect">
            <a:avLst/>
          </a:prstGeom>
        </p:spPr>
      </p:pic>
    </p:spTree>
    <p:extLst>
      <p:ext uri="{BB962C8B-B14F-4D97-AF65-F5344CB8AC3E}">
        <p14:creationId xmlns:p14="http://schemas.microsoft.com/office/powerpoint/2010/main" val="289093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79605"/>
          </a:xfrm>
        </p:spPr>
        <p:txBody>
          <a:bodyPr>
            <a:normAutofit/>
          </a:bodyPr>
          <a:lstStyle/>
          <a:p>
            <a:pPr algn="ctr"/>
            <a:r>
              <a:rPr lang="sr-Cyrl-RS" sz="2200" dirty="0">
                <a:latin typeface="Times New Roman" panose="02020603050405020304" pitchFamily="18" charset="0"/>
                <a:cs typeface="Times New Roman" panose="02020603050405020304" pitchFamily="18" charset="0"/>
              </a:rPr>
              <a:t>На крају ученици износе своја </a:t>
            </a:r>
            <a:r>
              <a:rPr lang="sr-Cyrl-RS" sz="2200" dirty="0" smtClean="0">
                <a:latin typeface="Times New Roman" panose="02020603050405020304" pitchFamily="18" charset="0"/>
                <a:cs typeface="Times New Roman" panose="02020603050405020304" pitchFamily="18" charset="0"/>
              </a:rPr>
              <a:t>запажања.</a:t>
            </a:r>
            <a:endParaRPr lang="en-US" sz="2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9788" y="844730"/>
            <a:ext cx="5157787" cy="1071156"/>
          </a:xfrm>
        </p:spPr>
        <p:txBody>
          <a:bodyPr>
            <a:normAutofit/>
          </a:bodyPr>
          <a:lstStyle/>
          <a:p>
            <a:r>
              <a:rPr lang="sr-Cyrl-RS" sz="2000" b="0" dirty="0" smtClean="0"/>
              <a:t>Одговори ученика на питање: Како сте се осећали у време док сте решавали овај задатак?</a:t>
            </a:r>
            <a:endParaRPr lang="en-US" sz="2000" b="0" dirty="0"/>
          </a:p>
        </p:txBody>
      </p:sp>
      <p:sp>
        <p:nvSpPr>
          <p:cNvPr id="5" name="Text Placeholder 4"/>
          <p:cNvSpPr>
            <a:spLocks noGrp="1"/>
          </p:cNvSpPr>
          <p:nvPr>
            <p:ph type="body" sz="quarter" idx="3"/>
          </p:nvPr>
        </p:nvSpPr>
        <p:spPr>
          <a:xfrm>
            <a:off x="6172200" y="1053738"/>
            <a:ext cx="5183188" cy="661852"/>
          </a:xfrm>
        </p:spPr>
        <p:txBody>
          <a:bodyPr>
            <a:normAutofit/>
          </a:bodyPr>
          <a:lstStyle/>
          <a:p>
            <a:r>
              <a:rPr lang="sr-Cyrl-RS" sz="2000" b="0" dirty="0"/>
              <a:t>Одговори ученика на питање</a:t>
            </a:r>
            <a:r>
              <a:rPr lang="sr-Cyrl-RS" sz="2000" b="0" dirty="0" smtClean="0"/>
              <a:t>: Који вам је тест до сада био најинтересантнији.</a:t>
            </a:r>
            <a:endParaRPr lang="en-US" sz="2000" b="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382390" y="1801603"/>
            <a:ext cx="2468283" cy="4388060"/>
          </a:xfrm>
          <a:prstGeom prst="rect">
            <a:avLst/>
          </a:prstGeo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727503" y="1915886"/>
            <a:ext cx="2403999" cy="4273777"/>
          </a:xfrm>
          <a:prstGeom prst="rect">
            <a:avLst/>
          </a:prstGeom>
        </p:spPr>
      </p:pic>
    </p:spTree>
    <p:extLst>
      <p:ext uri="{BB962C8B-B14F-4D97-AF65-F5344CB8AC3E}">
        <p14:creationId xmlns:p14="http://schemas.microsoft.com/office/powerpoint/2010/main" val="280121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656</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SimSun</vt:lpstr>
      <vt:lpstr>Arial</vt:lpstr>
      <vt:lpstr>Calibri</vt:lpstr>
      <vt:lpstr>Calibri Light</vt:lpstr>
      <vt:lpstr>等线</vt:lpstr>
      <vt:lpstr>Lucida Sans</vt:lpstr>
      <vt:lpstr>Times New Roman</vt:lpstr>
      <vt:lpstr>Office Theme</vt:lpstr>
      <vt:lpstr>Писмени задатак </vt:lpstr>
      <vt:lpstr>Ученици преко гугл учионице у договорено време добијају задатак који раде 90 минута.</vt:lpstr>
      <vt:lpstr>„Да успешно решите овај писмени спремни ви јесте. Да страха ви немате математички тренирани сте. Страх је пут до тамне стране.”</vt:lpstr>
      <vt:lpstr>Вредновање</vt:lpstr>
      <vt:lpstr>Самовредновање</vt:lpstr>
      <vt:lpstr>Трећу оцену даје наставник који води дебату на вибер групи.</vt:lpstr>
      <vt:lpstr>Ученици аргументима поткрепљују своја мишљења у дебати. Приказују изворе из којих су узели податке.</vt:lpstr>
      <vt:lpstr>На крају ученици износе своја запажања.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Писмени задатак</dc:title>
  <dc:creator>Korisnik</dc:creator>
  <cp:lastModifiedBy>Korisnik</cp:lastModifiedBy>
  <cp:revision>13</cp:revision>
  <dcterms:created xsi:type="dcterms:W3CDTF">2020-04-25T14:31:38Z</dcterms:created>
  <dcterms:modified xsi:type="dcterms:W3CDTF">2020-04-29T09:29:21Z</dcterms:modified>
</cp:coreProperties>
</file>